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7" r:id="rId3"/>
    <p:sldId id="259" r:id="rId4"/>
    <p:sldId id="260" r:id="rId5"/>
    <p:sldId id="261" r:id="rId6"/>
    <p:sldId id="262" r:id="rId7"/>
    <p:sldId id="263" r:id="rId8"/>
    <p:sldId id="264" r:id="rId9"/>
    <p:sldId id="282" r:id="rId10"/>
    <p:sldId id="265" r:id="rId11"/>
    <p:sldId id="279" r:id="rId12"/>
    <p:sldId id="280" r:id="rId13"/>
    <p:sldId id="281"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304" r:id="rId42"/>
    <p:sldId id="297" r:id="rId43"/>
    <p:sldId id="298" r:id="rId44"/>
    <p:sldId id="299" r:id="rId45"/>
    <p:sldId id="300" r:id="rId46"/>
    <p:sldId id="301" r:id="rId47"/>
    <p:sldId id="302" r:id="rId48"/>
    <p:sldId id="303" r:id="rId49"/>
    <p:sldId id="305" r:id="rId50"/>
    <p:sldId id="306" r:id="rId51"/>
    <p:sldId id="309" r:id="rId52"/>
    <p:sldId id="310" r:id="rId53"/>
    <p:sldId id="311" r:id="rId54"/>
    <p:sldId id="312" r:id="rId55"/>
    <p:sldId id="307" r:id="rId56"/>
    <p:sldId id="308" r:id="rId5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106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cs-CZ" smtClean="0"/>
              <a:t>Kliknutím lze upravit styl.</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FB2F89A1-F3BB-40EE-8C2F-B2EF3D6C3A8E}" type="datetimeFigureOut">
              <a:rPr lang="cs-CZ" smtClean="0"/>
              <a:t>23.11.2017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7D4A83-0C44-4C23-BB84-D0964727857E}"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FB2F89A1-F3BB-40EE-8C2F-B2EF3D6C3A8E}" type="datetimeFigureOut">
              <a:rPr lang="cs-CZ" smtClean="0"/>
              <a:t>23.11.2017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7D4A83-0C44-4C23-BB84-D0964727857E}"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FB2F89A1-F3BB-40EE-8C2F-B2EF3D6C3A8E}" type="datetimeFigureOut">
              <a:rPr lang="cs-CZ" smtClean="0"/>
              <a:t>23.11.2017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7D4A83-0C44-4C23-BB84-D0964727857E}"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FB2F89A1-F3BB-40EE-8C2F-B2EF3D6C3A8E}" type="datetimeFigureOut">
              <a:rPr lang="cs-CZ" smtClean="0"/>
              <a:t>23.11.2017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7D4A83-0C44-4C23-BB84-D0964727857E}"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cs-CZ" smtClean="0"/>
              <a:t>Kliknutím lze upravit styl.</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FB2F89A1-F3BB-40EE-8C2F-B2EF3D6C3A8E}" type="datetimeFigureOut">
              <a:rPr lang="cs-CZ" smtClean="0"/>
              <a:t>23.11.2017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7D4A83-0C44-4C23-BB84-D0964727857E}"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FB2F89A1-F3BB-40EE-8C2F-B2EF3D6C3A8E}" type="datetimeFigureOut">
              <a:rPr lang="cs-CZ" smtClean="0"/>
              <a:t>23.11.2017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77D4A83-0C44-4C23-BB84-D0964727857E}"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Date Placeholder 6"/>
          <p:cNvSpPr>
            <a:spLocks noGrp="1"/>
          </p:cNvSpPr>
          <p:nvPr>
            <p:ph type="dt" sz="half" idx="10"/>
          </p:nvPr>
        </p:nvSpPr>
        <p:spPr/>
        <p:txBody>
          <a:bodyPr/>
          <a:lstStyle/>
          <a:p>
            <a:fld id="{FB2F89A1-F3BB-40EE-8C2F-B2EF3D6C3A8E}" type="datetimeFigureOut">
              <a:rPr lang="cs-CZ" smtClean="0"/>
              <a:t>23.11.2017</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77D4A83-0C44-4C23-BB84-D0964727857E}"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FB2F89A1-F3BB-40EE-8C2F-B2EF3D6C3A8E}" type="datetimeFigureOut">
              <a:rPr lang="cs-CZ" smtClean="0"/>
              <a:t>23.11.2017</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77D4A83-0C44-4C23-BB84-D0964727857E}"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F89A1-F3BB-40EE-8C2F-B2EF3D6C3A8E}" type="datetimeFigureOut">
              <a:rPr lang="cs-CZ" smtClean="0"/>
              <a:t>23.11.2017</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77D4A83-0C44-4C23-BB84-D0964727857E}"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cs-CZ" smtClean="0"/>
              <a:t>Kliknutím lze upravit styl.</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FB2F89A1-F3BB-40EE-8C2F-B2EF3D6C3A8E}" type="datetimeFigureOut">
              <a:rPr lang="cs-CZ" smtClean="0"/>
              <a:t>23.11.2017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77D4A83-0C44-4C23-BB84-D0964727857E}" type="slidenum">
              <a:rPr lang="cs-CZ" smtClean="0"/>
              <a:t>‹#›</a:t>
            </a:fld>
            <a:endParaRPr lang="cs-CZ"/>
          </a:p>
        </p:txBody>
      </p:sp>
      <p:sp>
        <p:nvSpPr>
          <p:cNvPr id="9" name="Content Placeholder 8"/>
          <p:cNvSpPr>
            <a:spLocks noGrp="1"/>
          </p:cNvSpPr>
          <p:nvPr>
            <p:ph sz="quarter" idx="13"/>
          </p:nvPr>
        </p:nvSpPr>
        <p:spPr>
          <a:xfrm>
            <a:off x="304800" y="381000"/>
            <a:ext cx="7772400" cy="494284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cs-CZ" smtClean="0"/>
              <a:t>Kliknutím lze upravit styl.</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8" name="Date Placeholder 7"/>
          <p:cNvSpPr>
            <a:spLocks noGrp="1"/>
          </p:cNvSpPr>
          <p:nvPr>
            <p:ph type="dt" sz="half" idx="10"/>
          </p:nvPr>
        </p:nvSpPr>
        <p:spPr/>
        <p:txBody>
          <a:bodyPr/>
          <a:lstStyle/>
          <a:p>
            <a:fld id="{FB2F89A1-F3BB-40EE-8C2F-B2EF3D6C3A8E}" type="datetimeFigureOut">
              <a:rPr lang="cs-CZ" smtClean="0"/>
              <a:t>23.11.2017</a:t>
            </a:fld>
            <a:endParaRPr lang="cs-CZ"/>
          </a:p>
        </p:txBody>
      </p:sp>
      <p:sp>
        <p:nvSpPr>
          <p:cNvPr id="9" name="Slide Number Placeholder 8"/>
          <p:cNvSpPr>
            <a:spLocks noGrp="1"/>
          </p:cNvSpPr>
          <p:nvPr>
            <p:ph type="sldNum" sz="quarter" idx="11"/>
          </p:nvPr>
        </p:nvSpPr>
        <p:spPr/>
        <p:txBody>
          <a:bodyPr/>
          <a:lstStyle/>
          <a:p>
            <a:fld id="{A77D4A83-0C44-4C23-BB84-D0964727857E}" type="slidenum">
              <a:rPr lang="cs-CZ" smtClean="0"/>
              <a:t>‹#›</a:t>
            </a:fld>
            <a:endParaRPr lang="cs-CZ"/>
          </a:p>
        </p:txBody>
      </p:sp>
      <p:sp>
        <p:nvSpPr>
          <p:cNvPr id="10" name="Footer Placeholder 9"/>
          <p:cNvSpPr>
            <a:spLocks noGrp="1"/>
          </p:cNvSpPr>
          <p:nvPr>
            <p:ph type="ftr" sz="quarter" idx="12"/>
          </p:nvPr>
        </p:nvSpPr>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cs-CZ" smtClean="0"/>
              <a:t>Kliknutím lze upravit styl.</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A77D4A83-0C44-4C23-BB84-D0964727857E}" type="slidenum">
              <a:rPr lang="cs-CZ" smtClean="0"/>
              <a:t>‹#›</a:t>
            </a:fld>
            <a:endParaRPr lang="cs-CZ"/>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cs-CZ"/>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FB2F89A1-F3BB-40EE-8C2F-B2EF3D6C3A8E}" type="datetimeFigureOut">
              <a:rPr lang="cs-CZ" smtClean="0"/>
              <a:t>23.11.2017</a:t>
            </a:fld>
            <a:endParaRPr lang="cs-CZ"/>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knihovna.turnov.cz/wp-content/uploads/2017/09/DSC_5996.jpg"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dirty="0"/>
          </a:p>
        </p:txBody>
      </p:sp>
      <p:sp>
        <p:nvSpPr>
          <p:cNvPr id="3" name="Podnadpis 2"/>
          <p:cNvSpPr>
            <a:spLocks noGrp="1"/>
          </p:cNvSpPr>
          <p:nvPr>
            <p:ph type="subTitle" idx="1"/>
          </p:nvPr>
        </p:nvSpPr>
        <p:spPr/>
        <p:txBody>
          <a:bodyPr/>
          <a:lstStyle/>
          <a:p>
            <a:endParaRPr lang="cs-CZ"/>
          </a:p>
        </p:txBody>
      </p:sp>
      <p:pic>
        <p:nvPicPr>
          <p:cNvPr id="1026" name="Picture 2" descr="K:\Loga\LOGO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1820863" cy="10937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křítek Knihovníček a knihov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32656"/>
            <a:ext cx="4340640" cy="616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087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I:\POHÁDKOVÉ PODVEČERY\DSC_06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783072"/>
            <a:ext cx="5364088" cy="35664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POHÁDKOVÉ PODVEČERY\DSCF34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12" y="2636912"/>
            <a:ext cx="3865458" cy="515394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POHÁDKOVÉ PODVEČERY\DSCF31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16632"/>
            <a:ext cx="4629200" cy="34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923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POHÁDKOVÁ NEDĚLE NA HRADĚ VALDŠTEJNĚ </a:t>
            </a:r>
            <a:endParaRPr lang="cs-CZ" dirty="0"/>
          </a:p>
        </p:txBody>
      </p:sp>
      <p:sp>
        <p:nvSpPr>
          <p:cNvPr id="3" name="Zástupný symbol pro obsah 2"/>
          <p:cNvSpPr>
            <a:spLocks noGrp="1"/>
          </p:cNvSpPr>
          <p:nvPr>
            <p:ph idx="1"/>
          </p:nvPr>
        </p:nvSpPr>
        <p:spPr/>
        <p:txBody>
          <a:bodyPr/>
          <a:lstStyle/>
          <a:p>
            <a:r>
              <a:rPr lang="cs-CZ" dirty="0"/>
              <a:t>Putování rodin s dětmi na hrad Valdštejn, setkání s pohádkovými postavami na trase, program na hradě…. </a:t>
            </a:r>
          </a:p>
        </p:txBody>
      </p:sp>
      <p:pic>
        <p:nvPicPr>
          <p:cNvPr id="17412" name="Picture 4" descr="K:\Fotokronika 2014\Pohádková neděle - červen - Valdštejn\Pohádková neděle - červen 2014\DSCF46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8101" y="2852936"/>
            <a:ext cx="4745899" cy="3559424"/>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K:\Fotokronika 2014\Pohádková neděle - červen - Valdštejn\Pohádková neděle - červen 2014\DSCF46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01" y="2852936"/>
            <a:ext cx="4745899" cy="355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095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DEN ČTENÁŘŮ NA HRADĚ</a:t>
            </a:r>
            <a:endParaRPr lang="cs-CZ" dirty="0"/>
          </a:p>
        </p:txBody>
      </p:sp>
      <p:pic>
        <p:nvPicPr>
          <p:cNvPr id="18434" name="Picture 2" descr="K:\FOTOKRONIKA 2016\Den čtenářů na hradě 14-06-2016\DSC_0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8212" y="1556791"/>
            <a:ext cx="3902075" cy="2593975"/>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K:\FOTOKRONIKA 2016\Den čtenářů na hradě 14-06-2016\DSC_0109 - kop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613" y="1556792"/>
            <a:ext cx="3902075" cy="259397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K:\FOTOKRONIKA 2016\Den čtenářů na hradě 14-06-2016\DSC_01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137" y="4077072"/>
            <a:ext cx="3902075" cy="2593975"/>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K:\FOTOKRONIKA 2016\Den čtenářů na hradě 14-06-2016\DSC_0114 - kop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4688" y="4077071"/>
            <a:ext cx="3902075" cy="259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446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K:\FOTOKRONIKA 2016\Den čtenářů na hradě 14-06-2016\DSC_01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2114"/>
            <a:ext cx="4830048" cy="321086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K:\FOTOKRONIKA 2016\Den čtenářů na hradě 14-06-2016\DSC_0211 - kop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12741"/>
            <a:ext cx="5633933" cy="3745259"/>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K:\FOTOKRONIKA 2016\Den čtenářů na hradě 14-06-2016\DSC_0140 - kopi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1369" y="0"/>
            <a:ext cx="4682447" cy="311274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K:\FOTOKRONIKA 2016\Den čtenářů na hradě 14-06-2016\DSC_0242 - kop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1" y="3112740"/>
            <a:ext cx="5633933" cy="37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503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KLUB </a:t>
            </a:r>
            <a:r>
              <a:rPr lang="cs-CZ" sz="3600" b="1" dirty="0" smtClean="0"/>
              <a:t>MATÝSEK</a:t>
            </a:r>
            <a:endParaRPr lang="cs-CZ" sz="3600" dirty="0"/>
          </a:p>
        </p:txBody>
      </p:sp>
      <p:sp>
        <p:nvSpPr>
          <p:cNvPr id="3" name="Zástupný symbol pro obsah 2"/>
          <p:cNvSpPr>
            <a:spLocks noGrp="1"/>
          </p:cNvSpPr>
          <p:nvPr>
            <p:ph idx="1"/>
          </p:nvPr>
        </p:nvSpPr>
        <p:spPr>
          <a:xfrm>
            <a:off x="323528" y="1412776"/>
            <a:ext cx="3709455" cy="4800600"/>
          </a:xfrm>
        </p:spPr>
        <p:txBody>
          <a:bodyPr>
            <a:normAutofit lnSpcReduction="10000"/>
          </a:bodyPr>
          <a:lstStyle/>
          <a:p>
            <a:r>
              <a:rPr lang="cs-CZ" dirty="0"/>
              <a:t>Tvořivá setkání pro maminky na mateřských dovolených, Centrum pro rodinu Náruč a mateřské školy. Tvořivá setkání a pořady výchovy ke čtenářství. Koná se většinou jednou měsíčně, nebo podle zájmu i několikrát měsíčně dle </a:t>
            </a:r>
            <a:r>
              <a:rPr lang="cs-CZ" dirty="0" smtClean="0"/>
              <a:t>zájmu. </a:t>
            </a:r>
            <a:r>
              <a:rPr lang="cs-CZ" dirty="0"/>
              <a:t>Doplněno výtvarnou aktivitou na dané téma, dramatizací pohádek a další aktivity</a:t>
            </a:r>
            <a:r>
              <a:rPr lang="cs-CZ" dirty="0" smtClean="0"/>
              <a:t>. Součástí projektu S knížkou do života.</a:t>
            </a:r>
            <a:endParaRPr lang="cs-CZ" dirty="0"/>
          </a:p>
          <a:p>
            <a:endParaRPr lang="cs-CZ" dirty="0"/>
          </a:p>
        </p:txBody>
      </p:sp>
      <p:pic>
        <p:nvPicPr>
          <p:cNvPr id="5122" name="Picture 2" descr="I:\KLUB MATÝSEK\KLUB MATÝSEK  - říj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260648"/>
            <a:ext cx="4373887" cy="6187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09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KLUB MATÝSEK\FOTO\DSC_13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21" y="116632"/>
            <a:ext cx="5211992" cy="34653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KLUB MATÝSEK\FOTO\DSC_0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401553"/>
            <a:ext cx="5198622" cy="345644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I:\KLUB MATÝSEK\FOTO\DSC_24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96752"/>
            <a:ext cx="5770537" cy="383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586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BABIČKA A DĚDEČEK DO </a:t>
            </a:r>
            <a:r>
              <a:rPr lang="cs-CZ" sz="3600" b="1" dirty="0" smtClean="0"/>
              <a:t>ŠKOLKY</a:t>
            </a:r>
            <a:endParaRPr lang="cs-CZ" dirty="0"/>
          </a:p>
        </p:txBody>
      </p:sp>
      <p:sp>
        <p:nvSpPr>
          <p:cNvPr id="3" name="Zástupný symbol pro obsah 2"/>
          <p:cNvSpPr>
            <a:spLocks noGrp="1"/>
          </p:cNvSpPr>
          <p:nvPr>
            <p:ph idx="1"/>
          </p:nvPr>
        </p:nvSpPr>
        <p:spPr>
          <a:xfrm>
            <a:off x="457200" y="1600200"/>
            <a:ext cx="3538736" cy="4781128"/>
          </a:xfrm>
        </p:spPr>
        <p:txBody>
          <a:bodyPr>
            <a:normAutofit fontScale="85000" lnSpcReduction="20000"/>
          </a:bodyPr>
          <a:lstStyle/>
          <a:p>
            <a:r>
              <a:rPr lang="cs-CZ" dirty="0"/>
              <a:t>Nová aktivita  od roku 2016 kdy využíváme dobrovolnictví ze strany seniorů. Do některých školek dochází „pohádková babička“ pravidelně jednou týdně například před spaním. Společné čtení pohádek, následně děti samy malují na motivy přečtených pohádek, čtení doma s rodiči. Další školky mají čtení s babičkou nebo dědečkem v dopoledních aktivitách a to 2x měsíčně.  Pro velký zájem budeme od září v dalším školním roce tuto aktivitu ještě rozšiřovat. Propojeno s aktivitami Klubu aktivní senior. /generační propojení/</a:t>
            </a:r>
          </a:p>
          <a:p>
            <a:endParaRPr lang="cs-CZ" dirty="0"/>
          </a:p>
        </p:txBody>
      </p:sp>
      <p:pic>
        <p:nvPicPr>
          <p:cNvPr id="7170" name="Picture 2" descr="I:\KLUB MATÝSEK\BABIČKA A DĚDEČEK DO ŠKOLKY\BABIČKA DO ŠKOLKY MŠ Zborovská Turnov.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2863" y="1196752"/>
            <a:ext cx="3842186" cy="543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18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K:\FOTOKRONIKA 2017\PROJEKT BABIČKA A DĚDEČEK DO ŠKOLKY\BABIČKA A DĚDEČEK DO ŠKOLKY - DUBEN\DSC_2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3" y="2494566"/>
            <a:ext cx="6434185" cy="427794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K:\FOTOKRONIKA 2017\PROJEKT BABIČKA A DĚDEČEK DO ŠKOLKY\BABIČKA A DĚDEČEK DO ŠKOLKY - DUBEN\DSC_2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629934"/>
            <a:ext cx="5608948" cy="372926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K:\FOTOKRONIKA 2017\PROJEKT BABIČKA A DĚDEČEK DO ŠKOLKY\BABIČKA A DĚDEČEK DO ŠKOLKY - DUBEN\DSC_20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528" y="-243408"/>
            <a:ext cx="5774104" cy="383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908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LOUČENÍ S PŘEDŠKOLÁKY </a:t>
            </a:r>
            <a:endParaRPr lang="cs-CZ" sz="3600" dirty="0"/>
          </a:p>
        </p:txBody>
      </p:sp>
      <p:sp>
        <p:nvSpPr>
          <p:cNvPr id="3" name="Zástupný symbol pro obsah 2"/>
          <p:cNvSpPr>
            <a:spLocks noGrp="1"/>
          </p:cNvSpPr>
          <p:nvPr>
            <p:ph idx="1"/>
          </p:nvPr>
        </p:nvSpPr>
        <p:spPr>
          <a:xfrm>
            <a:off x="457200" y="1600200"/>
            <a:ext cx="3394720" cy="4800600"/>
          </a:xfrm>
        </p:spPr>
        <p:txBody>
          <a:bodyPr/>
          <a:lstStyle/>
          <a:p>
            <a:r>
              <a:rPr lang="cs-CZ" dirty="0"/>
              <a:t>Slavnostní rozloučení předškoláků s mateřskou školou a uzavření všech aktivit Klubu Matýsek pro předškoláky. Děti dostávají pamětní listy Klubu Matýsek, malé dárky do školy, fotografii. Ukončeno dramatizací pohádek, loutkovým představením </a:t>
            </a:r>
            <a:r>
              <a:rPr lang="cs-CZ" dirty="0" err="1"/>
              <a:t>atd</a:t>
            </a:r>
            <a:r>
              <a:rPr lang="cs-CZ" dirty="0"/>
              <a:t>… </a:t>
            </a:r>
          </a:p>
          <a:p>
            <a:pPr marL="114300" indent="0">
              <a:buNone/>
            </a:pPr>
            <a:endParaRPr lang="cs-CZ" dirty="0"/>
          </a:p>
        </p:txBody>
      </p:sp>
      <p:pic>
        <p:nvPicPr>
          <p:cNvPr id="9218" name="Picture 2" descr="K:\Klub Matýsek\KLUB MATÝSEK 2016\ČERVEN\Loučení s předškolák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1124744"/>
            <a:ext cx="3950214" cy="558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14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FOTOKRONIKA 2016\Loučení s předškoláky 13-06-2016\louceni_s_predskolaky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924944"/>
            <a:ext cx="6048672" cy="403244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K:\FOTOKRONIKA 2017\POHÁDKOVÉ PODVEČERY\LEDEN - ZIMNÍ POHÁDKY\DSC_06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459432"/>
            <a:ext cx="6048672" cy="402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688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cap="small" dirty="0"/>
              <a:t>Knihovna pro všechny</a:t>
            </a:r>
            <a:br>
              <a:rPr lang="cs-CZ" b="1" cap="small" dirty="0"/>
            </a:br>
            <a:r>
              <a:rPr lang="cs-CZ" b="1" cap="small" dirty="0"/>
              <a:t>knihovna otevřená rodině</a:t>
            </a:r>
            <a:endParaRPr lang="cs-CZ"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extLst>
              <p:ext uri="{D42A27DB-BD31-4B8C-83A1-F6EECF244321}">
                <p14:modId xmlns:p14="http://schemas.microsoft.com/office/powerpoint/2010/main" val="2604872365"/>
              </p:ext>
            </p:extLst>
          </p:nvPr>
        </p:nvGraphicFramePr>
        <p:xfrm>
          <a:off x="1179908" y="2199017"/>
          <a:ext cx="4680520" cy="4198830"/>
        </p:xfrm>
        <a:graphic>
          <a:graphicData uri="http://schemas.openxmlformats.org/presentationml/2006/ole">
            <mc:AlternateContent xmlns:mc="http://schemas.openxmlformats.org/markup-compatibility/2006">
              <mc:Choice xmlns:v="urn:schemas-microsoft-com:vml" Requires="v">
                <p:oleObj spid="_x0000_s2081" r:id="rId3" imgW="2819794" imgH="2742857" progId="MSPhotoEd.3">
                  <p:embed/>
                </p:oleObj>
              </mc:Choice>
              <mc:Fallback>
                <p:oleObj r:id="rId3" imgW="2819794" imgH="2742857" progId="MSPhotoEd.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908" y="2199017"/>
                        <a:ext cx="4680520" cy="4198830"/>
                      </a:xfrm>
                      <a:prstGeom prst="rect">
                        <a:avLst/>
                      </a:prstGeom>
                      <a:noFill/>
                    </p:spPr>
                  </p:pic>
                </p:oleObj>
              </mc:Fallback>
            </mc:AlternateContent>
          </a:graphicData>
        </a:graphic>
      </p:graphicFrame>
      <p:sp>
        <p:nvSpPr>
          <p:cNvPr id="6" name="TextovéPole 5"/>
          <p:cNvSpPr txBox="1"/>
          <p:nvPr/>
        </p:nvSpPr>
        <p:spPr>
          <a:xfrm>
            <a:off x="2123728" y="1582110"/>
            <a:ext cx="2792880" cy="646331"/>
          </a:xfrm>
          <a:prstGeom prst="rect">
            <a:avLst/>
          </a:prstGeom>
          <a:noFill/>
        </p:spPr>
        <p:txBody>
          <a:bodyPr wrap="none" rtlCol="0">
            <a:spAutoFit/>
          </a:bodyPr>
          <a:lstStyle/>
          <a:p>
            <a:r>
              <a:rPr lang="cs-CZ" b="1" cap="small" dirty="0"/>
              <a:t>projekt v letech 1997 - 2017</a:t>
            </a:r>
            <a:endParaRPr lang="cs-CZ" dirty="0"/>
          </a:p>
          <a:p>
            <a:endParaRPr lang="cs-CZ" dirty="0"/>
          </a:p>
        </p:txBody>
      </p:sp>
    </p:spTree>
    <p:extLst>
      <p:ext uri="{BB962C8B-B14F-4D97-AF65-F5344CB8AC3E}">
        <p14:creationId xmlns:p14="http://schemas.microsoft.com/office/powerpoint/2010/main" val="37821738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VÝTVARNÉ TVOŘIVÉ DÍLNY </a:t>
            </a:r>
            <a:endParaRPr lang="cs-CZ" sz="3600" dirty="0"/>
          </a:p>
        </p:txBody>
      </p:sp>
      <p:sp>
        <p:nvSpPr>
          <p:cNvPr id="3" name="Zástupný symbol pro obsah 2"/>
          <p:cNvSpPr>
            <a:spLocks noGrp="1"/>
          </p:cNvSpPr>
          <p:nvPr>
            <p:ph idx="1"/>
          </p:nvPr>
        </p:nvSpPr>
        <p:spPr>
          <a:xfrm>
            <a:off x="467544" y="1340768"/>
            <a:ext cx="7620000" cy="4800600"/>
          </a:xfrm>
        </p:spPr>
        <p:txBody>
          <a:bodyPr/>
          <a:lstStyle/>
          <a:p>
            <a:r>
              <a:rPr lang="cs-CZ" dirty="0"/>
              <a:t>Výtvarné dílny jsou zaměřeny na rozvíjení výtvarných dovedností s návazností na estetickou výchovu a doplněno hranou pohádkou tematicky laděnou k výtvarné aktivitě. Koná se pravidelně jednou </a:t>
            </a:r>
            <a:r>
              <a:rPr lang="cs-CZ" dirty="0" smtClean="0"/>
              <a:t>měsíčně.</a:t>
            </a:r>
            <a:endParaRPr lang="cs-CZ" dirty="0"/>
          </a:p>
        </p:txBody>
      </p:sp>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87624" y="2708920"/>
            <a:ext cx="6264359" cy="403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465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I:\VÝTVARNÉ TVŮRČÍ DÍLNY\FOTO\V00103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54360"/>
            <a:ext cx="7338187" cy="550364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VÝTVARNÉ TVŮRČÍ DÍLNY\FOTO\IMG_20160515_1155004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094"/>
            <a:ext cx="3046875" cy="40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52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KNÍŽKA MALOVANÁ ANEB ILUSTRACE NENÍ </a:t>
            </a:r>
            <a:r>
              <a:rPr lang="cs-CZ" sz="3600" b="1" dirty="0" smtClean="0"/>
              <a:t>LEGRACE</a:t>
            </a:r>
            <a:endParaRPr lang="cs-CZ" sz="3600" dirty="0"/>
          </a:p>
        </p:txBody>
      </p:sp>
      <p:sp>
        <p:nvSpPr>
          <p:cNvPr id="3" name="Zástupný symbol pro obsah 2"/>
          <p:cNvSpPr>
            <a:spLocks noGrp="1"/>
          </p:cNvSpPr>
          <p:nvPr>
            <p:ph idx="1"/>
          </p:nvPr>
        </p:nvSpPr>
        <p:spPr>
          <a:xfrm>
            <a:off x="457200" y="1600200"/>
            <a:ext cx="3538736" cy="4800600"/>
          </a:xfrm>
        </p:spPr>
        <p:txBody>
          <a:bodyPr>
            <a:normAutofit fontScale="92500" lnSpcReduction="10000"/>
          </a:bodyPr>
          <a:lstStyle/>
          <a:p>
            <a:r>
              <a:rPr lang="cs-CZ" dirty="0"/>
              <a:t>Projekt zaměřený na poznání našich ilustrátorů- Hlavním cílem projektu není pouze seznámení dětí s knižní ilustrací, se jmény ilustrátorů a základními pojmy z této oblasti. Naším záměrem je především prostřednictvím aktivního vtažení dětí do světa knížek podporovat a rozvíjet dětské čtenářství a motivovat děti k četbě. Například Malujeme s Krtečkem /Zdeněk Miler/, Večerníček náš kamarád, Naše pohádkové leporelo a další</a:t>
            </a:r>
          </a:p>
          <a:p>
            <a:endParaRPr lang="cs-CZ" dirty="0"/>
          </a:p>
        </p:txBody>
      </p:sp>
      <p:pic>
        <p:nvPicPr>
          <p:cNvPr id="13314" name="Picture 2" descr="K:\soutěže\VÝTVARNÉ SOUTĚŽE\ROK 2016\Knížka malovaná - MALUJEME S KRTEČK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340768"/>
            <a:ext cx="3888432" cy="550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961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836712"/>
            <a:ext cx="7503736" cy="514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61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TVOŘENÍ S ILUSTRÁTORY</a:t>
            </a:r>
            <a:endParaRPr lang="cs-CZ" dirty="0"/>
          </a:p>
        </p:txBody>
      </p:sp>
      <p:sp>
        <p:nvSpPr>
          <p:cNvPr id="3" name="Zástupný symbol pro obsah 2"/>
          <p:cNvSpPr>
            <a:spLocks noGrp="1"/>
          </p:cNvSpPr>
          <p:nvPr>
            <p:ph idx="1"/>
          </p:nvPr>
        </p:nvSpPr>
        <p:spPr/>
        <p:txBody>
          <a:bodyPr/>
          <a:lstStyle/>
          <a:p>
            <a:r>
              <a:rPr lang="cs-CZ" dirty="0" smtClean="0"/>
              <a:t>Eva Mastníková</a:t>
            </a:r>
          </a:p>
          <a:p>
            <a:r>
              <a:rPr lang="cs-CZ" dirty="0" smtClean="0"/>
              <a:t>Jiří </a:t>
            </a:r>
            <a:r>
              <a:rPr lang="cs-CZ" dirty="0" err="1" smtClean="0"/>
              <a:t>Fixl</a:t>
            </a:r>
            <a:endParaRPr lang="cs-CZ" dirty="0"/>
          </a:p>
        </p:txBody>
      </p:sp>
      <p:pic>
        <p:nvPicPr>
          <p:cNvPr id="15362" name="Picture 2" descr="I:\PROJEKT KNÍŽKA MALOVANÁ - ILUSTRACE\FOTO\DSC_17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4258" y="3068960"/>
            <a:ext cx="5557499" cy="3695056"/>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I:\PROJEKT KNÍŽKA MALOVANÁ - ILUSTRACE\FOTO\DSCF40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492896"/>
            <a:ext cx="3997777" cy="376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782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PROJEKT KNÍŽKA MALOVANÁ - ILUSTRACE\FOTO\DSCF4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6590" y="2209464"/>
            <a:ext cx="5923841" cy="4653467"/>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I:\PROJEKT KNÍŽKA MALOVANÁ - ILUSTRACE\FOTO\DSCF40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171400"/>
            <a:ext cx="5578254" cy="389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29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PRVNÍ ČTENÍ – UŽ JSEM </a:t>
            </a:r>
            <a:r>
              <a:rPr lang="cs-CZ" sz="3600" b="1" dirty="0" smtClean="0"/>
              <a:t>ČTENÁŘ</a:t>
            </a:r>
            <a:endParaRPr lang="cs-CZ" sz="3600" dirty="0"/>
          </a:p>
        </p:txBody>
      </p:sp>
      <p:sp>
        <p:nvSpPr>
          <p:cNvPr id="3" name="Zástupný symbol pro obsah 2"/>
          <p:cNvSpPr>
            <a:spLocks noGrp="1"/>
          </p:cNvSpPr>
          <p:nvPr>
            <p:ph idx="1"/>
          </p:nvPr>
        </p:nvSpPr>
        <p:spPr>
          <a:xfrm>
            <a:off x="457200" y="1600200"/>
            <a:ext cx="3034680" cy="4800600"/>
          </a:xfrm>
        </p:spPr>
        <p:txBody>
          <a:bodyPr/>
          <a:lstStyle/>
          <a:p>
            <a:r>
              <a:rPr lang="cs-CZ" dirty="0"/>
              <a:t>Jedná se o cyklus pořadů pro prvňáčky spojený s výchovou ke čtenářství se zapojením rodiny a školy. Koná se celoročně a navazuje na projekt Knížka pro prvňáčka. Například Zpíváme si s knížkou, Čteme spolu a další… </a:t>
            </a:r>
          </a:p>
          <a:p>
            <a:endParaRPr lang="cs-CZ" dirty="0"/>
          </a:p>
        </p:txBody>
      </p:sp>
      <p:pic>
        <p:nvPicPr>
          <p:cNvPr id="23554" name="Picture 2" descr="K:\HODINY VČ - 1.stupeň\BESEDY 2017\DÍLNY ČTENÍ\Dílna čtení -Jak se O stalo krá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7104" y="1340768"/>
            <a:ext cx="3813247" cy="539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253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K:\FOTOKRONIKA 2017\HODINY VÝCHOVY KE ČTENÁŘSTVÍ IST\JAK SE O STALO KRÁLEM\ZŠ ŽIŽKOVA\DSC_13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049" y="-459432"/>
            <a:ext cx="7019732" cy="4667262"/>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K:\FOTOKRONIKA 2017\HODINY VÝCHOVY KE ČTENÁŘSTVÍ IST\JAK SE O STALO KRÁLEM\DSC_13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4974" y="2780928"/>
            <a:ext cx="6219183" cy="413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161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ZPÍVÁME SI S KNÍŽKOU</a:t>
            </a:r>
            <a:endParaRPr lang="cs-CZ" dirty="0"/>
          </a:p>
        </p:txBody>
      </p:sp>
      <p:pic>
        <p:nvPicPr>
          <p:cNvPr id="25602" name="Picture 2" descr="K:\KNÍŽKA PRO PRVNÁČKA 2017\pozvánky - pořad ZPÍVÁME SI S KNÍŽKOU\Pořad pro prvňáčky ZŠ Bělá.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98" y="1196752"/>
            <a:ext cx="3943991" cy="557924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K:\FOTOKRONIKA 2016\kNÍŽKA PRO PRVŇÁČKA 2016\Fotokronika souhr knížka pro prvňáčka\fotostránky1\DSCF08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8128" y="1772816"/>
            <a:ext cx="5005872" cy="375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926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VÁNOČNÍ HODINKY</a:t>
            </a:r>
            <a:endParaRPr lang="cs-CZ" dirty="0"/>
          </a:p>
        </p:txBody>
      </p:sp>
      <p:sp>
        <p:nvSpPr>
          <p:cNvPr id="3" name="Zástupný symbol pro obsah 2"/>
          <p:cNvSpPr>
            <a:spLocks noGrp="1"/>
          </p:cNvSpPr>
          <p:nvPr>
            <p:ph idx="1"/>
          </p:nvPr>
        </p:nvSpPr>
        <p:spPr/>
        <p:txBody>
          <a:bodyPr/>
          <a:lstStyle/>
          <a:p>
            <a:endParaRPr lang="cs-CZ"/>
          </a:p>
        </p:txBody>
      </p:sp>
      <p:pic>
        <p:nvPicPr>
          <p:cNvPr id="26627" name="Picture 3" descr="K:\FOTOKRONIKA 2016\VÁNOCE\VÁNOČNÍ HODINKY\DSC_05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8511" y="3066256"/>
            <a:ext cx="5702922" cy="379174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K:\FOTOKRONIKA 2016\VÁNOCE\VÁNOČNÍ HODINKY\DSC_0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2" y="1505214"/>
            <a:ext cx="4695728" cy="312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403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sz="quarter" idx="13"/>
          </p:nvPr>
        </p:nvSpPr>
        <p:spPr>
          <a:xfrm>
            <a:off x="304800" y="381000"/>
            <a:ext cx="7772400" cy="6000328"/>
          </a:xfrm>
        </p:spPr>
        <p:txBody>
          <a:bodyPr>
            <a:normAutofit fontScale="92500"/>
          </a:bodyPr>
          <a:lstStyle/>
          <a:p>
            <a:r>
              <a:rPr lang="cs-CZ" b="1" dirty="0"/>
              <a:t>Základní popis projektu:</a:t>
            </a:r>
            <a:endParaRPr lang="cs-CZ" dirty="0"/>
          </a:p>
          <a:p>
            <a:pPr marL="114300" indent="0">
              <a:buNone/>
            </a:pPr>
            <a:r>
              <a:rPr lang="cs-CZ" dirty="0"/>
              <a:t>Městská knihovna Antonína v Turnově vstupuje do 20 ročníku aktivit pořádaných knihovnou především pro rodiny s dětmi, mateřské, základní školy a ostatní veřejnost. Propojili jsme akce léty prověřené s novějšími nápady a vznikl projekt, který v sobě zahrnuje všechny rodinné aktivity, výchovu ke čtenářství a vzdělávání v rámci různých významných výročí roku.  Celý projekt probíhá celoročně</a:t>
            </a:r>
            <a:r>
              <a:rPr lang="cs-CZ" dirty="0" smtClean="0"/>
              <a:t>.</a:t>
            </a:r>
          </a:p>
          <a:p>
            <a:r>
              <a:rPr lang="cs-CZ" b="1" dirty="0"/>
              <a:t>Cíl projektu:</a:t>
            </a:r>
            <a:endParaRPr lang="cs-CZ" dirty="0"/>
          </a:p>
          <a:p>
            <a:pPr marL="114300" indent="0">
              <a:buNone/>
            </a:pPr>
            <a:r>
              <a:rPr lang="cs-CZ" dirty="0"/>
              <a:t>Cílem projektu je výchova ke čtenářství s aktivním zapojením rodiny, škol a dalších cílových skupin. Vzdělávání a volno časové aktivity navazují na další aspekty jako tvořivost, zlepšení komunikace, výtvarné dovednosti, sociální a komunikativní rovina, Propojení generací a vzájemná aktivizace.  </a:t>
            </a:r>
            <a:endParaRPr lang="cs-CZ" dirty="0" smtClean="0"/>
          </a:p>
          <a:p>
            <a:r>
              <a:rPr lang="cs-CZ" b="1" dirty="0"/>
              <a:t>Cílová skupina:</a:t>
            </a:r>
            <a:endParaRPr lang="cs-CZ" dirty="0"/>
          </a:p>
          <a:p>
            <a:pPr lvl="1"/>
            <a:r>
              <a:rPr lang="cs-CZ" dirty="0"/>
              <a:t>rodiny s dětmi </a:t>
            </a:r>
          </a:p>
          <a:p>
            <a:pPr lvl="1"/>
            <a:r>
              <a:rPr lang="cs-CZ" dirty="0"/>
              <a:t>mateřské školy</a:t>
            </a:r>
          </a:p>
          <a:p>
            <a:pPr lvl="1"/>
            <a:r>
              <a:rPr lang="cs-CZ" dirty="0"/>
              <a:t>základní školy </a:t>
            </a:r>
          </a:p>
          <a:p>
            <a:pPr lvl="1"/>
            <a:r>
              <a:rPr lang="cs-CZ" dirty="0"/>
              <a:t>ostatní veřejnost</a:t>
            </a:r>
          </a:p>
          <a:p>
            <a:endParaRPr lang="cs-CZ" dirty="0"/>
          </a:p>
          <a:p>
            <a:endParaRPr lang="cs-CZ" dirty="0"/>
          </a:p>
          <a:p>
            <a:endParaRPr lang="cs-CZ" dirty="0"/>
          </a:p>
        </p:txBody>
      </p:sp>
    </p:spTree>
    <p:extLst>
      <p:ext uri="{BB962C8B-B14F-4D97-AF65-F5344CB8AC3E}">
        <p14:creationId xmlns:p14="http://schemas.microsoft.com/office/powerpoint/2010/main" val="1136630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KNÍŽKA PRO PRVŇÁČKA</a:t>
            </a:r>
            <a:endParaRPr lang="cs-CZ" sz="3600" dirty="0"/>
          </a:p>
        </p:txBody>
      </p:sp>
      <p:sp>
        <p:nvSpPr>
          <p:cNvPr id="3" name="Zástupný symbol pro obsah 2"/>
          <p:cNvSpPr>
            <a:spLocks noGrp="1"/>
          </p:cNvSpPr>
          <p:nvPr>
            <p:ph idx="1"/>
          </p:nvPr>
        </p:nvSpPr>
        <p:spPr/>
        <p:txBody>
          <a:bodyPr/>
          <a:lstStyle/>
          <a:p>
            <a:endParaRPr lang="cs-CZ"/>
          </a:p>
        </p:txBody>
      </p:sp>
      <p:pic>
        <p:nvPicPr>
          <p:cNvPr id="27650" name="Picture 2" descr="I:\07-NOV-2017\134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887" y="1340768"/>
            <a:ext cx="3895891" cy="5445895"/>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I:\07-NOV-2017\1345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67944" y="1296314"/>
            <a:ext cx="3933795" cy="549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067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FOTOKRONIKA 2017\KNÍŽKA PRO PRVŇÁČKA\DALŠÍ PASOVÁNI NA ZŠ TURNOV II\DSC_06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632" y="1776940"/>
            <a:ext cx="7615250" cy="506320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sz="3600" dirty="0" smtClean="0"/>
              <a:t>PASOVÁNÍ NA ČTENÁŘE</a:t>
            </a:r>
            <a:endParaRPr lang="cs-CZ" sz="3600" dirty="0"/>
          </a:p>
        </p:txBody>
      </p:sp>
      <p:pic>
        <p:nvPicPr>
          <p:cNvPr id="28675" name="Picture 3" descr="K:\FOTOKRONIKA 2017\KNÍŽKA PRO PRVŇÁČKA\PASOVÁNÍ ZŠ 28. ŘÍJNA\TŘÍDA 1.A\DSC_07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9424" y="1762505"/>
            <a:ext cx="4495183" cy="508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024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K:\FOTOKRONIKA 2017\DÍLNY ČTENÍ\BŘEZEN - 1,A.ZŠ 28. ŘÍJNA\DSC_085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843808" y="3459752"/>
            <a:ext cx="6222308" cy="340252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sz="3600" dirty="0" smtClean="0"/>
              <a:t>DÍLNY PRVNÍHO ČTENÍ V KNIHOVNĚ</a:t>
            </a:r>
            <a:endParaRPr lang="cs-CZ" sz="3600" dirty="0"/>
          </a:p>
        </p:txBody>
      </p:sp>
      <p:pic>
        <p:nvPicPr>
          <p:cNvPr id="29698" name="Picture 2" descr="K:\FOTOKRONIKA 2017\KNÍŽKA PRO PRVŇÁČKA\Dílny čtení + pořady\Marek Kerler Jak se O stalo králem\DSC_11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1818272"/>
            <a:ext cx="5112568" cy="503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024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J:\FOTOKRONIKA 2015\KNÍŽKA PRO PRVŇÁČKA\HODINY VČ - J.ŽÁČEK DĚTEM\DSCF658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9606" y="3356992"/>
            <a:ext cx="4684395" cy="3656965"/>
          </a:xfrm>
          <a:prstGeom prst="rect">
            <a:avLst/>
          </a:prstGeom>
          <a:noFill/>
          <a:ln>
            <a:noFill/>
          </a:ln>
        </p:spPr>
      </p:pic>
      <p:sp>
        <p:nvSpPr>
          <p:cNvPr id="2" name="Nadpis 1"/>
          <p:cNvSpPr>
            <a:spLocks noGrp="1"/>
          </p:cNvSpPr>
          <p:nvPr>
            <p:ph type="title"/>
          </p:nvPr>
        </p:nvSpPr>
        <p:spPr/>
        <p:txBody>
          <a:bodyPr/>
          <a:lstStyle/>
          <a:p>
            <a:r>
              <a:rPr lang="cs-CZ" sz="3600" dirty="0" smtClean="0"/>
              <a:t>SLAVNOST ABECEDY A ČTENÍ</a:t>
            </a:r>
            <a:endParaRPr lang="cs-CZ" sz="3600" dirty="0"/>
          </a:p>
        </p:txBody>
      </p:sp>
      <p:sp>
        <p:nvSpPr>
          <p:cNvPr id="3" name="Zástupný symbol pro obsah 2"/>
          <p:cNvSpPr>
            <a:spLocks noGrp="1"/>
          </p:cNvSpPr>
          <p:nvPr>
            <p:ph idx="1"/>
          </p:nvPr>
        </p:nvSpPr>
        <p:spPr>
          <a:xfrm>
            <a:off x="457200" y="1600200"/>
            <a:ext cx="3322712" cy="4800600"/>
          </a:xfrm>
        </p:spPr>
        <p:txBody>
          <a:bodyPr>
            <a:normAutofit fontScale="92500" lnSpcReduction="20000"/>
          </a:bodyPr>
          <a:lstStyle/>
          <a:p>
            <a:r>
              <a:rPr lang="cs-CZ" dirty="0"/>
              <a:t>Úspěšní účastníci projektu obdrží na závěr první třídy zdarma „Knížku pro prvňáčka“. Je specifická tím, že je napsána a ilustrována pouze pro prvňáčky v příslušném školním roce do projektu přihlášené a nedá se nikde koupit. Odměnou za úspěšné absolvování projektu je pro děti knížka pro prvňáčka, původní česká novinka, která byla napsána a ilustrována výhradně pro účastníky projektu a kterou nelze v běžné knihkupecké síti minimálně tři roky koupit.</a:t>
            </a:r>
          </a:p>
        </p:txBody>
      </p:sp>
      <p:pic>
        <p:nvPicPr>
          <p:cNvPr id="4" name="Obrázek 3"/>
          <p:cNvPicPr/>
          <p:nvPr/>
        </p:nvPicPr>
        <p:blipFill>
          <a:blip r:embed="rId3" cstate="print">
            <a:extLst>
              <a:ext uri="{28A0092B-C50C-407E-A947-70E740481C1C}">
                <a14:useLocalDpi xmlns:a14="http://schemas.microsoft.com/office/drawing/2010/main" val="0"/>
              </a:ext>
            </a:extLst>
          </a:blip>
          <a:stretch>
            <a:fillRect/>
          </a:stretch>
        </p:blipFill>
        <p:spPr>
          <a:xfrm>
            <a:off x="3899607" y="1124744"/>
            <a:ext cx="4152265" cy="3114675"/>
          </a:xfrm>
          <a:prstGeom prst="rect">
            <a:avLst/>
          </a:prstGeom>
        </p:spPr>
      </p:pic>
    </p:spTree>
    <p:extLst>
      <p:ext uri="{BB962C8B-B14F-4D97-AF65-F5344CB8AC3E}">
        <p14:creationId xmlns:p14="http://schemas.microsoft.com/office/powerpoint/2010/main" val="16634389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20" y="188640"/>
            <a:ext cx="4464496" cy="630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descr="K:\FOTOKRONIKA 2016\kNÍŽKA PRO PRVŇÁČKA 2016\SLAVNOST ABECEDY A ČTENÍ\Slavnost-abecedy-a-čtení-7.-6.-2016\IMG_13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88639"/>
            <a:ext cx="4180316" cy="3135237"/>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K:\FOTOKRONIKA 2016\kNÍŽKA PRO PRVŇÁČKA 2016\SLAVNOST ABECEDY A ČTENÍ\Slavnost-abecedy-a-čtení-7.-6.-2016\IMG_13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291514"/>
            <a:ext cx="4180316" cy="313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44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DRUHÉ A DALŠÍ ČTENÍ</a:t>
            </a:r>
            <a:endParaRPr lang="cs-CZ" sz="3600" dirty="0"/>
          </a:p>
        </p:txBody>
      </p:sp>
      <p:sp>
        <p:nvSpPr>
          <p:cNvPr id="3" name="Zástupný symbol pro obsah 2"/>
          <p:cNvSpPr>
            <a:spLocks noGrp="1"/>
          </p:cNvSpPr>
          <p:nvPr>
            <p:ph idx="1"/>
          </p:nvPr>
        </p:nvSpPr>
        <p:spPr/>
        <p:txBody>
          <a:bodyPr/>
          <a:lstStyle/>
          <a:p>
            <a:r>
              <a:rPr lang="cs-CZ" dirty="0" smtClean="0"/>
              <a:t>Dílny čtení, hodiny výchovy ke čtenářství, setkání se spisovateli a autorské besedy</a:t>
            </a:r>
          </a:p>
          <a:p>
            <a:r>
              <a:rPr lang="cs-CZ" dirty="0" smtClean="0"/>
              <a:t>Iva Procházková</a:t>
            </a:r>
            <a:endParaRPr lang="cs-CZ" dirty="0"/>
          </a:p>
        </p:txBody>
      </p:sp>
      <p:pic>
        <p:nvPicPr>
          <p:cNvPr id="31746" name="Picture 2" descr="K:\FOTOKRONIKA 2017\HODINY VÝCHOVY KE ČTENÁŘSTVÍ IST\MIMOŘÁDNÁ DÍLNA ČTENÍ S IVOU PROCHÁZKOVOU\DSC_09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2936"/>
            <a:ext cx="5269711" cy="3503712"/>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K:\FOTOKRONIKA 2017\HODINY VÝCHOVY KE ČTENÁŘSTVÍ IST\MIMOŘÁDNÁ DÍLNA ČTENÍ S IVOU PROCHÁZKOVOU\DSC_09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852936"/>
            <a:ext cx="5269710" cy="350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7955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DÍLNA ČTENÍ S PETROU BRAUNOVOU</a:t>
            </a:r>
            <a:endParaRPr lang="cs-CZ" sz="3600" dirty="0"/>
          </a:p>
        </p:txBody>
      </p:sp>
      <p:pic>
        <p:nvPicPr>
          <p:cNvPr id="32772" name="Picture 4" descr="http://knihovna.turnov.cz/wp-content/uploads/2017/09/DSC_5996.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 y="2275728"/>
            <a:ext cx="6891737" cy="4582272"/>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K:\ROK PETRY BRAUNOVÉ\Rok Petry Braunové.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3" y="1307137"/>
            <a:ext cx="3923928" cy="555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0160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J:\FOTOKRONIKA 2017\HODINY VČ - I.STUPEŇ\MICHAELA FIŠAROVÁ\A-Ž 1.C. 28.října\DSC_59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367187" y="1971218"/>
            <a:ext cx="4813325" cy="235379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274638"/>
            <a:ext cx="7859216" cy="1143000"/>
          </a:xfrm>
        </p:spPr>
        <p:txBody>
          <a:bodyPr/>
          <a:lstStyle/>
          <a:p>
            <a:r>
              <a:rPr lang="cs-CZ" sz="3600" dirty="0" smtClean="0"/>
              <a:t>DÍLNA ČTENÍ S MICHAELOU FIŠAROVOU</a:t>
            </a:r>
            <a:endParaRPr lang="cs-CZ" sz="3600" dirty="0"/>
          </a:p>
        </p:txBody>
      </p:sp>
      <p:pic>
        <p:nvPicPr>
          <p:cNvPr id="33794" name="Picture 2" descr="J:\FOTOKRONIKA 2017\HODINY VČ - I.STUPEŇ\MICHAELA FIŠAROVÁ\A- Ž 1.A.ZŠ  28.října\DSC_58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805" y="3933056"/>
            <a:ext cx="5324872" cy="3540388"/>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J:\FOTOKRONIKA 2017\HODINY VČ - I.STUPEŇ\MICHAELA FIŠAROVÁ\A-Ž 1.C. 28.října\DSC_594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3893" y="1971219"/>
            <a:ext cx="4823697" cy="361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91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OSTATNÍ DÍLNY ČTENÍ</a:t>
            </a:r>
            <a:endParaRPr lang="cs-CZ" sz="3600" dirty="0"/>
          </a:p>
        </p:txBody>
      </p:sp>
      <p:sp>
        <p:nvSpPr>
          <p:cNvPr id="3" name="Zástupný symbol pro obsah 2"/>
          <p:cNvSpPr>
            <a:spLocks noGrp="1"/>
          </p:cNvSpPr>
          <p:nvPr>
            <p:ph idx="1"/>
          </p:nvPr>
        </p:nvSpPr>
        <p:spPr/>
        <p:txBody>
          <a:bodyPr/>
          <a:lstStyle/>
          <a:p>
            <a:r>
              <a:rPr lang="cs-CZ" dirty="0" smtClean="0"/>
              <a:t>Ostrovy knih</a:t>
            </a:r>
          </a:p>
          <a:p>
            <a:r>
              <a:rPr lang="cs-CZ" dirty="0" smtClean="0"/>
              <a:t>Záhady pravěku</a:t>
            </a:r>
          </a:p>
          <a:p>
            <a:r>
              <a:rPr lang="cs-CZ" dirty="0" smtClean="0"/>
              <a:t>A další</a:t>
            </a:r>
            <a:endParaRPr lang="cs-CZ" dirty="0"/>
          </a:p>
        </p:txBody>
      </p:sp>
      <p:pic>
        <p:nvPicPr>
          <p:cNvPr id="34818" name="Picture 2" descr="K:\FOTOKRONIKA 2017\DÍLNY ČTENÍ\ÚNOR - BĚLÁ ,SP ZBOROVSKÁ\DSCF45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784584" y="1196752"/>
            <a:ext cx="5216525" cy="4096348"/>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K:\FOTOKRONIKA 2017\HODINY VÝCHOVY KE ČTENÁŘSTVÍ IST\ZÁHADY PRAVĚKU TU II\ZÁHADY PRAVĚKU TU II\3. ročníky\DSC_12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60" y="2791357"/>
            <a:ext cx="3762052" cy="4055096"/>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K:\FOTOKRONIKA 2017\HODINY VÝCHOVY KE ČTENÁŘSTVÍ IST\ZÁHADY PRAVĚKU TU II\ZÁHADY PRAVĚKU TU II\3. ročníky\DSC_1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329941"/>
            <a:ext cx="3974146" cy="264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009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K:\FOTOKRONIKA 2017\HODINY VÝCHOVY KE ČTENÁŘSTVÍ IST\BŘEZEN - OSTROVY KNIHY - DÍLNY ČTENÍ 6. ROČ\DSC_10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4028" y="0"/>
            <a:ext cx="4665911" cy="3102260"/>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K:\FOTOKRONIKA 2016\DRUHÉ A DALŠÍ ČTENÍ - KLÁRA SMOLÍKOVÁ\IMG_20160926_0908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09749" y="-39292"/>
            <a:ext cx="5443777" cy="6897292"/>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K:\FOTOKRONIKA 2017\HODINY VÝCHOVY KE ČTENÁŘSTVÍ IST\DUBEN -KOMIKS VYDRA WORKSHOP\DSC_24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4028" y="3102260"/>
            <a:ext cx="5648770" cy="375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469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VÍTÁNÍ DO ŽIVOTA S </a:t>
            </a:r>
            <a:r>
              <a:rPr lang="cs-CZ" sz="3600" b="1" dirty="0" smtClean="0"/>
              <a:t>KNÍŽKOU</a:t>
            </a:r>
            <a:endParaRPr lang="cs-CZ" sz="3600" dirty="0"/>
          </a:p>
        </p:txBody>
      </p:sp>
      <p:sp>
        <p:nvSpPr>
          <p:cNvPr id="3" name="Zástupný symbol pro obsah 2"/>
          <p:cNvSpPr>
            <a:spLocks noGrp="1"/>
          </p:cNvSpPr>
          <p:nvPr>
            <p:ph idx="1"/>
          </p:nvPr>
        </p:nvSpPr>
        <p:spPr/>
        <p:txBody>
          <a:bodyPr>
            <a:normAutofit lnSpcReduction="10000"/>
          </a:bodyPr>
          <a:lstStyle/>
          <a:p>
            <a:r>
              <a:rPr lang="cs-CZ" dirty="0"/>
              <a:t>Od roku 2002 vítáme pravidelně jednou za tři měsíce malé občánky města Turnova. Při slavnostním obřadu je vedle dárků od města a Centra pro rodinu Náruč, věnována první knížka leporelo pro děti, propagační skládačka Skřítka Knihovníčka s nabídkou všech aktivit pro rodiny s dětmi a dárkový poukaz na bezplatnou registraci za čtenáře tzv. rodinná průkazka.   </a:t>
            </a:r>
          </a:p>
          <a:p>
            <a:r>
              <a:rPr lang="cs-CZ" dirty="0"/>
              <a:t>SKIP ČR se rozhodl připojit k mezinárodnímu projektu </a:t>
            </a:r>
            <a:r>
              <a:rPr lang="cs-CZ" dirty="0" err="1"/>
              <a:t>Bookstart</a:t>
            </a:r>
            <a:r>
              <a:rPr lang="cs-CZ" dirty="0"/>
              <a:t>, který úspěšně už řadu let probíhá v cca 20 zemích a 30 jazykových teritoriích světa,</a:t>
            </a:r>
            <a:r>
              <a:rPr lang="cs-CZ" b="1" dirty="0"/>
              <a:t> a vyhlašuje pilotní ročník projektu na podporu čtenářské gramotnosti S knížkou do života (</a:t>
            </a:r>
            <a:r>
              <a:rPr lang="cs-CZ" b="1" dirty="0" err="1"/>
              <a:t>Bookstart</a:t>
            </a:r>
            <a:r>
              <a:rPr lang="cs-CZ" b="1" dirty="0"/>
              <a:t>).</a:t>
            </a:r>
            <a:endParaRPr lang="cs-CZ" dirty="0"/>
          </a:p>
          <a:p>
            <a:r>
              <a:rPr lang="cs-CZ" b="1" dirty="0"/>
              <a:t>Co je </a:t>
            </a:r>
            <a:r>
              <a:rPr lang="cs-CZ" b="1" dirty="0" err="1"/>
              <a:t>Bookstart</a:t>
            </a:r>
            <a:r>
              <a:rPr lang="cs-CZ" b="1" dirty="0" smtClean="0"/>
              <a:t>: </a:t>
            </a:r>
            <a:r>
              <a:rPr lang="cs-CZ" dirty="0" smtClean="0"/>
              <a:t>jedná se o</a:t>
            </a:r>
            <a:r>
              <a:rPr lang="cs-CZ" b="1" dirty="0" smtClean="0"/>
              <a:t> </a:t>
            </a:r>
            <a:r>
              <a:rPr lang="cs-CZ" dirty="0"/>
              <a:t>mezinárodní projekt na podporu čtenářství realizovaný po dobu 25 let již ve 20 zemích napříč </a:t>
            </a:r>
            <a:r>
              <a:rPr lang="cs-CZ" dirty="0" smtClean="0"/>
              <a:t>kontinenty.</a:t>
            </a:r>
            <a:endParaRPr lang="cs-CZ" dirty="0"/>
          </a:p>
          <a:p>
            <a:endParaRPr lang="cs-CZ" dirty="0"/>
          </a:p>
        </p:txBody>
      </p:sp>
    </p:spTree>
    <p:extLst>
      <p:ext uri="{BB962C8B-B14F-4D97-AF65-F5344CB8AC3E}">
        <p14:creationId xmlns:p14="http://schemas.microsoft.com/office/powerpoint/2010/main" val="212874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K:\TURNOVSKÝ GRANÁTEK\Foto TG\Turnovský Granátek\DSCF21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08920"/>
            <a:ext cx="4485184" cy="336388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sz="3600" dirty="0" smtClean="0"/>
              <a:t>UKÁZKY DALŠÍCH AKTIVIT</a:t>
            </a:r>
            <a:endParaRPr lang="cs-CZ" sz="3600" dirty="0"/>
          </a:p>
        </p:txBody>
      </p:sp>
      <p:sp>
        <p:nvSpPr>
          <p:cNvPr id="3" name="Zástupný symbol pro obsah 2"/>
          <p:cNvSpPr>
            <a:spLocks noGrp="1"/>
          </p:cNvSpPr>
          <p:nvPr>
            <p:ph idx="1"/>
          </p:nvPr>
        </p:nvSpPr>
        <p:spPr>
          <a:xfrm>
            <a:off x="457200" y="1600200"/>
            <a:ext cx="4186808" cy="4800600"/>
          </a:xfrm>
        </p:spPr>
        <p:txBody>
          <a:bodyPr/>
          <a:lstStyle/>
          <a:p>
            <a:r>
              <a:rPr lang="cs-CZ" dirty="0" smtClean="0"/>
              <a:t>Čtenářský klub Turnovský Granátek</a:t>
            </a:r>
            <a:endParaRPr lang="cs-CZ" dirty="0"/>
          </a:p>
        </p:txBody>
      </p:sp>
      <p:pic>
        <p:nvPicPr>
          <p:cNvPr id="36866" name="Picture 2" descr="K:\TURNOVSKÝ GRANÁTEK\TG 2017-2018\TG plakat NA PROPAGAC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5732" y="1340768"/>
            <a:ext cx="3900155"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070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TURNOVSKÝ GRANÁTEK\Loga a materiály na propagaci\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332656"/>
            <a:ext cx="4350300" cy="6155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95536" y="1268760"/>
            <a:ext cx="2808312" cy="923330"/>
          </a:xfrm>
          <a:prstGeom prst="rect">
            <a:avLst/>
          </a:prstGeom>
          <a:noFill/>
        </p:spPr>
        <p:txBody>
          <a:bodyPr wrap="square" rtlCol="0">
            <a:spAutoFit/>
          </a:bodyPr>
          <a:lstStyle/>
          <a:p>
            <a:pPr marL="285750" indent="-285750">
              <a:buFont typeface="Arial" panose="020B0604020202020204" pitchFamily="34" charset="0"/>
              <a:buChar char="•"/>
            </a:pPr>
            <a:r>
              <a:rPr lang="cs-CZ" dirty="0" smtClean="0"/>
              <a:t>V roce 2018 oslaví tento klub 48 let o svého založení</a:t>
            </a:r>
            <a:endParaRPr lang="cs-CZ" dirty="0"/>
          </a:p>
        </p:txBody>
      </p:sp>
    </p:spTree>
    <p:extLst>
      <p:ext uri="{BB962C8B-B14F-4D97-AF65-F5344CB8AC3E}">
        <p14:creationId xmlns:p14="http://schemas.microsoft.com/office/powerpoint/2010/main" val="28692518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K:\FOTOKRONIKA 2017\TURNOVSKÝ GRANÁTEK\ČINNOST\VEŘEJNÁ VYSTOUPENÍ + ČINNOST\VEČER NA SBOŘE\DSC_05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2500801"/>
            <a:ext cx="6315618" cy="419911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sz="3600" dirty="0"/>
              <a:t>UKÁZKY DALŠÍCH AKTIVIT</a:t>
            </a:r>
          </a:p>
        </p:txBody>
      </p:sp>
      <p:sp>
        <p:nvSpPr>
          <p:cNvPr id="3" name="Zástupný symbol pro obsah 2"/>
          <p:cNvSpPr>
            <a:spLocks noGrp="1"/>
          </p:cNvSpPr>
          <p:nvPr>
            <p:ph idx="1"/>
          </p:nvPr>
        </p:nvSpPr>
        <p:spPr/>
        <p:txBody>
          <a:bodyPr/>
          <a:lstStyle/>
          <a:p>
            <a:r>
              <a:rPr lang="cs-CZ" dirty="0" smtClean="0"/>
              <a:t>Účast na literárních soutěžích, vystupování na pohádkových podvečerech, pořady pro seniory, výlety a další.</a:t>
            </a:r>
            <a:endParaRPr lang="cs-CZ" dirty="0"/>
          </a:p>
        </p:txBody>
      </p:sp>
      <p:pic>
        <p:nvPicPr>
          <p:cNvPr id="37890" name="Picture 2" descr="K:\FOTOKRONIKA 2017\TURNOVSKÝ GRANÁTEK\ČINNOST\VEŘEJNÁ VYSTOUPENÍ + ČINNOST\VEČER NA SBOŘE\DSC_05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296" y="2500801"/>
            <a:ext cx="6315618" cy="419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2619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UKÁZKY DALŠÍCH AKTIVIT</a:t>
            </a:r>
          </a:p>
        </p:txBody>
      </p:sp>
      <p:pic>
        <p:nvPicPr>
          <p:cNvPr id="38915" name="Picture 3" descr="I:\30-MAY-2017\190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196081"/>
            <a:ext cx="4050430" cy="5661919"/>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I:\30-MAY-2017\16222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224575"/>
            <a:ext cx="3816424" cy="533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9223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JIČÍN MĚSTO POHÁDKY</a:t>
            </a:r>
            <a:endParaRPr lang="cs-CZ" sz="3600" dirty="0"/>
          </a:p>
        </p:txBody>
      </p:sp>
      <p:sp>
        <p:nvSpPr>
          <p:cNvPr id="3" name="Zástupný symbol pro obsah 2"/>
          <p:cNvSpPr>
            <a:spLocks noGrp="1"/>
          </p:cNvSpPr>
          <p:nvPr>
            <p:ph idx="1"/>
          </p:nvPr>
        </p:nvSpPr>
        <p:spPr/>
        <p:txBody>
          <a:bodyPr/>
          <a:lstStyle/>
          <a:p>
            <a:r>
              <a:rPr lang="cs-CZ" dirty="0" smtClean="0"/>
              <a:t>Speciální cena v literární soutěži</a:t>
            </a:r>
            <a:endParaRPr lang="cs-CZ" dirty="0"/>
          </a:p>
        </p:txBody>
      </p:sp>
      <p:pic>
        <p:nvPicPr>
          <p:cNvPr id="39938" name="Picture 2" descr="J:\FOTOKRONIKA 2017\TURNOVSKÁ GRANÁTEK - ČINNOST\Jičín - JMP + cena\DSC_58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204864"/>
            <a:ext cx="6640526" cy="441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4045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POHÁDKOVÉ PODVEČERY</a:t>
            </a:r>
            <a:endParaRPr lang="cs-CZ" sz="3600" dirty="0"/>
          </a:p>
        </p:txBody>
      </p:sp>
      <p:sp>
        <p:nvSpPr>
          <p:cNvPr id="3" name="Zástupný symbol pro obsah 2"/>
          <p:cNvSpPr>
            <a:spLocks noGrp="1"/>
          </p:cNvSpPr>
          <p:nvPr>
            <p:ph idx="1"/>
          </p:nvPr>
        </p:nvSpPr>
        <p:spPr/>
        <p:txBody>
          <a:bodyPr/>
          <a:lstStyle/>
          <a:p>
            <a:r>
              <a:rPr lang="cs-CZ" dirty="0" smtClean="0"/>
              <a:t>Čtení pro malé děti</a:t>
            </a:r>
            <a:endParaRPr lang="cs-CZ" dirty="0"/>
          </a:p>
        </p:txBody>
      </p:sp>
      <p:pic>
        <p:nvPicPr>
          <p:cNvPr id="40962" name="Picture 2" descr="J:\FOTOKRONIKA 2017\TURNOVSKÁ GRANÁTEK - ČINNOST\POHÁDKOVÝ PODVEČER\DSC_06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132856"/>
            <a:ext cx="6768752" cy="450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5731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VÝLETY A DALŠÍ</a:t>
            </a:r>
            <a:endParaRPr lang="cs-CZ" sz="3600" dirty="0"/>
          </a:p>
        </p:txBody>
      </p:sp>
      <p:sp>
        <p:nvSpPr>
          <p:cNvPr id="3" name="Zástupný symbol pro obsah 2"/>
          <p:cNvSpPr>
            <a:spLocks noGrp="1"/>
          </p:cNvSpPr>
          <p:nvPr>
            <p:ph idx="1"/>
          </p:nvPr>
        </p:nvSpPr>
        <p:spPr/>
        <p:txBody>
          <a:bodyPr/>
          <a:lstStyle/>
          <a:p>
            <a:r>
              <a:rPr lang="cs-CZ" dirty="0" smtClean="0"/>
              <a:t>Praha Vyšehrad, putování s </a:t>
            </a:r>
            <a:r>
              <a:rPr lang="cs-CZ" dirty="0"/>
              <a:t>J</a:t>
            </a:r>
            <a:r>
              <a:rPr lang="cs-CZ" dirty="0" smtClean="0"/>
              <a:t>iřím </a:t>
            </a:r>
            <a:r>
              <a:rPr lang="cs-CZ" dirty="0" err="1" smtClean="0"/>
              <a:t>Fixlem</a:t>
            </a:r>
            <a:r>
              <a:rPr lang="cs-CZ" dirty="0" smtClean="0"/>
              <a:t>, Náprstkovo muzeum, po stopách sedláka Dlaska</a:t>
            </a:r>
            <a:endParaRPr lang="cs-CZ" dirty="0"/>
          </a:p>
        </p:txBody>
      </p:sp>
      <p:pic>
        <p:nvPicPr>
          <p:cNvPr id="41986" name="Picture 2" descr="K:\FOTOKRONIKA 2016\TURNOVSKÝ GRANÁTEK\Závěrečný výlet\VÝLET PRAHA\TURNOVSKÝ GRANÁTEK - VÝLET PRAHA\DSC_04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167" y="2757183"/>
            <a:ext cx="5280175" cy="3510669"/>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K:\FOTOKRONIKA 2017\TURNOVSKÝ GRANÁTEK\ČINNOST\ČERVEN\PRAHA - ZÁVĚREČNÝ VÝLET\DSCN32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784847"/>
            <a:ext cx="4644007" cy="3483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621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FOTOKRONIKA 2017\TURNOVSKÝ GRANÁTEK\ČINNOST\ČERVEN\DLASKŮV STATEK - JAK ŽILI NAŠI PŘEDKOVÉ\DSC_34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703085" y="-1238589"/>
            <a:ext cx="5663807" cy="3765737"/>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K:\FOTOKRONIKA 2017\TURNOVSKÝ GRANÁTEK\ČINNOST\ČERVEN\DLASKŮV STATEK - JAK ŽILI NAŠI PŘEDKOVÉ\DSC_35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675456"/>
            <a:ext cx="6640525" cy="4415136"/>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K:\FOTOKRONIKA 2017\TURNOVSKÝ GRANÁTEK\ČINNOST\ČERVEN\DLASKŮV STATEK - JAK ŽILI NAŠI PŘEDKOVÉ\DSC_34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2924944"/>
            <a:ext cx="6015169" cy="3999350"/>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descr="K:\FOTOKRONIKA 2017\TURNOVSKÝ GRANÁTEK\ČINNOST\ČERVEN\DLASKŮV STATEK - JAK ŽILI NAŠI PŘEDKOVÉ\DSC_33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175" y="3709079"/>
            <a:ext cx="4736095" cy="314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468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ČTEME VŠICHNI, VYPRÁVÍ JEN NĚKDO</a:t>
            </a:r>
            <a:endParaRPr lang="cs-CZ" sz="3600" dirty="0"/>
          </a:p>
        </p:txBody>
      </p:sp>
      <p:sp>
        <p:nvSpPr>
          <p:cNvPr id="3" name="Zástupný symbol pro obsah 2"/>
          <p:cNvSpPr>
            <a:spLocks noGrp="1"/>
          </p:cNvSpPr>
          <p:nvPr>
            <p:ph idx="1"/>
          </p:nvPr>
        </p:nvSpPr>
        <p:spPr>
          <a:xfrm>
            <a:off x="457200" y="1600200"/>
            <a:ext cx="3250704" cy="4800600"/>
          </a:xfrm>
        </p:spPr>
        <p:txBody>
          <a:bodyPr/>
          <a:lstStyle/>
          <a:p>
            <a:r>
              <a:rPr lang="cs-CZ" dirty="0"/>
              <a:t>Přehlídka v umění vyprávět má za sebou již 14. ročníků- Věkové rozpětí od 5 let do 18 let (čtyři věkové kategorie). Zvlášť je hodnoceno  je tzv. „Rodinné vyprávění“ </a:t>
            </a:r>
            <a:r>
              <a:rPr lang="cs-CZ" dirty="0" smtClean="0"/>
              <a:t> </a:t>
            </a:r>
            <a:r>
              <a:rPr lang="cs-CZ" dirty="0"/>
              <a:t>např. maminky s dětmi, sourozenci, babička s vnoučaty …. </a:t>
            </a:r>
          </a:p>
          <a:p>
            <a:endParaRPr lang="cs-CZ" dirty="0"/>
          </a:p>
        </p:txBody>
      </p:sp>
      <p:pic>
        <p:nvPicPr>
          <p:cNvPr id="45058" name="Picture 2" descr="K:\ČTEME VŠICHNI VYPRÁVÍ JEN NĚKDO 2017\Čteme všichni, vypráví jen někdo 2017 pozvánk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1095917"/>
            <a:ext cx="4045797" cy="572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415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K:\FOTOKRONIKA 2016\ČTEME VŠCHNI - PŘEHLÍDKA\MÍSTNÍ KOLO TURNOV\Přehlídlka vypravěčů místní kolo Turmov\DSCF13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21824"/>
            <a:ext cx="5484395" cy="4113296"/>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descr="K:\FOTOKRONIKA 2016\ČTEME VŠCHNI - PŘEHLÍDKA\MÍSTNÍ KOLO TURNOV\Přehlídlka vypravěčů místní kolo Turmov\DSCF13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4394"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K:\FOTOKRONIKA 2016\ČTEME VŠCHNI - PŘEHLÍDKA\REGIONÁLNÍ KOLO SEMILY\DSCF20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996854"/>
            <a:ext cx="5484395" cy="2861146"/>
          </a:xfrm>
          <a:prstGeom prst="rect">
            <a:avLst/>
          </a:prstGeom>
          <a:noFill/>
          <a:extLst>
            <a:ext uri="{909E8E84-426E-40DD-AFC4-6F175D3DCCD1}">
              <a14:hiddenFill xmlns:a14="http://schemas.microsoft.com/office/drawing/2010/main">
                <a:solidFill>
                  <a:srgbClr val="FFFFFF"/>
                </a:solidFill>
              </a14:hiddenFill>
            </a:ext>
          </a:extLst>
        </p:spPr>
      </p:pic>
      <p:pic>
        <p:nvPicPr>
          <p:cNvPr id="46085" name="Picture 5" descr="J:\FOTOKRONIKA 2017\ČTEME VŠICHNI - OBLASTNÍ KOLO JIČÍN\DSC_61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4394" y="0"/>
            <a:ext cx="5208286" cy="346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587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VÍTÁNÍ DO ŽIVOTA S KNÍŽKOU\poukazy vítání občánků.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26360"/>
            <a:ext cx="7164848" cy="32631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I:\VÍTÁNÍ DO ŽIVOTA S KNÍŽKOU\poukazy prvoregistrace rodiče na 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478168"/>
            <a:ext cx="7164848" cy="326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0160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J:\FOTOKRONIKA 2017\ČTEME VŠICHNI - OBLASTNÍ KOLO JIČÍN\DSC_63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459432"/>
            <a:ext cx="9456395" cy="6287344"/>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J:\FOTOKRONIKA 2017\ČTEME VŠICHNI - OBLASTNÍ KOLO JIČÍN\DSC_63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7488" y="4365104"/>
            <a:ext cx="3266512" cy="2558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0420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PŘÍRODA NA ZEMI – PLANETA </a:t>
            </a:r>
            <a:r>
              <a:rPr lang="cs-CZ" sz="3600" b="1" dirty="0" smtClean="0"/>
              <a:t>ZEMĚ</a:t>
            </a:r>
            <a:endParaRPr lang="cs-CZ" sz="3600" dirty="0"/>
          </a:p>
        </p:txBody>
      </p:sp>
      <p:sp>
        <p:nvSpPr>
          <p:cNvPr id="3" name="Zástupný symbol pro obsah 2"/>
          <p:cNvSpPr>
            <a:spLocks noGrp="1"/>
          </p:cNvSpPr>
          <p:nvPr>
            <p:ph idx="1"/>
          </p:nvPr>
        </p:nvSpPr>
        <p:spPr>
          <a:xfrm>
            <a:off x="326180" y="2204864"/>
            <a:ext cx="4476954" cy="1310957"/>
          </a:xfrm>
        </p:spPr>
        <p:txBody>
          <a:bodyPr>
            <a:normAutofit fontScale="77500" lnSpcReduction="20000"/>
          </a:bodyPr>
          <a:lstStyle/>
          <a:p>
            <a:r>
              <a:rPr lang="cs-CZ" dirty="0"/>
              <a:t>Environmentální výchovy zahrnující pořady, soutěže a akce pro rodiny s dětmi, mateřské školy, základní školy a další zájemce… „Duben – měsíc pro planetu Zemi“; „Říjen – měsíc stromů“ a další</a:t>
            </a:r>
            <a:r>
              <a:rPr lang="cs-CZ" dirty="0" smtClean="0"/>
              <a:t>.</a:t>
            </a:r>
            <a:endParaRPr lang="cs-CZ" dirty="0"/>
          </a:p>
        </p:txBody>
      </p:sp>
      <p:pic>
        <p:nvPicPr>
          <p:cNvPr id="48131" name="Picture 3" descr="K:\Ekologická výchova\MĚSÍC PRO PLANETU ZEMI - 2017\planeta zeme duben - přehl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052736"/>
            <a:ext cx="4176464" cy="590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5647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K:\Ekologická výchova\rok 2015\Soutěž Příroda na Zemi Člověk v přírodě.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0026"/>
            <a:ext cx="4536504" cy="64174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Ekologická výchova\MĚSÍC PRO PLANETU ZEMI - 2017\PŘEDNÁŠKA OCHRANA PŘÍRODY V KRKONOŠÍ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5698" y="535852"/>
            <a:ext cx="4248472" cy="600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7357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BYLA JEDNA HORA</a:t>
            </a:r>
            <a:endParaRPr lang="cs-CZ" sz="3600" dirty="0"/>
          </a:p>
        </p:txBody>
      </p:sp>
      <p:sp>
        <p:nvSpPr>
          <p:cNvPr id="3" name="Zástupný symbol pro obsah 2"/>
          <p:cNvSpPr>
            <a:spLocks noGrp="1"/>
          </p:cNvSpPr>
          <p:nvPr>
            <p:ph idx="1"/>
          </p:nvPr>
        </p:nvSpPr>
        <p:spPr/>
        <p:txBody>
          <a:bodyPr/>
          <a:lstStyle/>
          <a:p>
            <a:r>
              <a:rPr lang="cs-CZ" dirty="0" smtClean="0"/>
              <a:t>Loutkové pohádky pro nejmenší</a:t>
            </a:r>
            <a:endParaRPr lang="cs-CZ" dirty="0"/>
          </a:p>
        </p:txBody>
      </p:sp>
      <p:pic>
        <p:nvPicPr>
          <p:cNvPr id="50178" name="Picture 2" descr="K:\Fotokronika 2014\Ekologická výchova\Byla jedna hora eko pohádky pro MŠ\DSCF41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2132856"/>
            <a:ext cx="4841909" cy="3631432"/>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3" descr="K:\Fotokronika 2014\Ekologická výchova\Byla jedna hora eko pohádky pro MŠ\DSCF42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4085" y="3190564"/>
            <a:ext cx="4889915" cy="3667436"/>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K:\Fotokronika 2014\Ekologická výchova\Byla jedna hora eko pohádky pro MŠ\DSCF41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380" y="-171400"/>
            <a:ext cx="4482619" cy="336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3526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smtClean="0"/>
              <a:t>POHÁDKOVNÍKY V TURNOVĚ</a:t>
            </a:r>
            <a:endParaRPr lang="cs-CZ" sz="3600" dirty="0"/>
          </a:p>
        </p:txBody>
      </p:sp>
      <p:sp>
        <p:nvSpPr>
          <p:cNvPr id="3" name="Zástupný symbol pro obsah 2"/>
          <p:cNvSpPr>
            <a:spLocks noGrp="1"/>
          </p:cNvSpPr>
          <p:nvPr>
            <p:ph idx="1"/>
          </p:nvPr>
        </p:nvSpPr>
        <p:spPr>
          <a:xfrm>
            <a:off x="457200" y="1600200"/>
            <a:ext cx="4834880" cy="4800600"/>
          </a:xfrm>
        </p:spPr>
        <p:txBody>
          <a:bodyPr/>
          <a:lstStyle/>
          <a:p>
            <a:r>
              <a:rPr lang="cs-CZ" dirty="0" smtClean="0"/>
              <a:t>Od roku 2005 se v Turnově ujal pěkný zvyk, zasadit pohádkový strom o Noci s Andersenem. Každý strom má svého patrona, děti mu vymyslely název pohádkové postavy a pod každým Pohádkovníkem se může odehrávat pohádkový příběh.</a:t>
            </a:r>
          </a:p>
          <a:p>
            <a:r>
              <a:rPr lang="cs-CZ" dirty="0" smtClean="0"/>
              <a:t>V roce 2016 se vydala knížka Kouzlo stromů a pohádek, kde jsou uvedeny všechny dosud zasazené </a:t>
            </a:r>
            <a:r>
              <a:rPr lang="cs-CZ" dirty="0" err="1"/>
              <a:t>P</a:t>
            </a:r>
            <a:r>
              <a:rPr lang="cs-CZ" dirty="0" err="1" smtClean="0"/>
              <a:t>ohádkovníky</a:t>
            </a:r>
            <a:r>
              <a:rPr lang="cs-CZ" dirty="0" smtClean="0"/>
              <a:t>.</a:t>
            </a:r>
            <a:endParaRPr lang="cs-CZ" dirty="0"/>
          </a:p>
        </p:txBody>
      </p:sp>
      <p:pic>
        <p:nvPicPr>
          <p:cNvPr id="51202" name="Picture 2" descr="K:\POHÁDKOVNÍKY\Mapa Pohádkovníků.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7"/>
          <a:stretch/>
        </p:blipFill>
        <p:spPr bwMode="auto">
          <a:xfrm>
            <a:off x="5412873" y="4137056"/>
            <a:ext cx="2926766" cy="237996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p:nvPr/>
        </p:nvPicPr>
        <p:blipFill>
          <a:blip r:embed="rId3" cstate="print">
            <a:extLst>
              <a:ext uri="{28A0092B-C50C-407E-A947-70E740481C1C}">
                <a14:useLocalDpi xmlns:a14="http://schemas.microsoft.com/office/drawing/2010/main" val="0"/>
              </a:ext>
            </a:extLst>
          </a:blip>
          <a:stretch>
            <a:fillRect/>
          </a:stretch>
        </p:blipFill>
        <p:spPr>
          <a:xfrm>
            <a:off x="5364088" y="1124744"/>
            <a:ext cx="3024336" cy="2736304"/>
          </a:xfrm>
          <a:prstGeom prst="rect">
            <a:avLst/>
          </a:prstGeom>
          <a:ln>
            <a:noFill/>
          </a:ln>
          <a:effectLst>
            <a:softEdge rad="112500"/>
          </a:effectLst>
        </p:spPr>
      </p:pic>
    </p:spTree>
    <p:extLst>
      <p:ext uri="{BB962C8B-B14F-4D97-AF65-F5344CB8AC3E}">
        <p14:creationId xmlns:p14="http://schemas.microsoft.com/office/powerpoint/2010/main" val="6903188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NOC S ANDERSENEM </a:t>
            </a:r>
            <a:endParaRPr lang="cs-CZ" sz="3600" dirty="0"/>
          </a:p>
        </p:txBody>
      </p:sp>
      <p:sp>
        <p:nvSpPr>
          <p:cNvPr id="3" name="Zástupný symbol pro obsah 2"/>
          <p:cNvSpPr>
            <a:spLocks noGrp="1"/>
          </p:cNvSpPr>
          <p:nvPr>
            <p:ph idx="1"/>
          </p:nvPr>
        </p:nvSpPr>
        <p:spPr>
          <a:xfrm>
            <a:off x="395536" y="1196752"/>
            <a:ext cx="7620000" cy="4800600"/>
          </a:xfrm>
        </p:spPr>
        <p:txBody>
          <a:bodyPr/>
          <a:lstStyle/>
          <a:p>
            <a:r>
              <a:rPr lang="cs-CZ" dirty="0"/>
              <a:t>Do této celostátní akce na podporu čtenářství se stále více zapojují také mateřské školy. Vlastnímu programu a spaní na jednotlivých spacích místech ve městě, předchází společný program, pohádkový průvod městem, sázení pohádkového stromu Pohádkovníku, program na náměstí a další tzv. Pohádkový kongres například v divadle, kině, muzeu. </a:t>
            </a:r>
          </a:p>
        </p:txBody>
      </p:sp>
      <p:pic>
        <p:nvPicPr>
          <p:cNvPr id="53250" name="Picture 2" descr="K:\FOTOKRONIKA 2015\NOC S ANDERSENEM 15.ROČNÍK\DSC_51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1" y="3391851"/>
            <a:ext cx="5196687" cy="3466149"/>
          </a:xfrm>
          <a:prstGeom prst="rect">
            <a:avLst/>
          </a:prstGeom>
          <a:noFill/>
          <a:extLst>
            <a:ext uri="{909E8E84-426E-40DD-AFC4-6F175D3DCCD1}">
              <a14:hiddenFill xmlns:a14="http://schemas.microsoft.com/office/drawing/2010/main">
                <a:solidFill>
                  <a:srgbClr val="FFFFFF"/>
                </a:solidFill>
              </a14:hiddenFill>
            </a:ext>
          </a:extLst>
        </p:spPr>
      </p:pic>
      <p:pic>
        <p:nvPicPr>
          <p:cNvPr id="53251" name="Picture 3" descr="C:\Users\PULT1\Desktop\nsa2017 fotky\_DSC09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90937"/>
            <a:ext cx="5220072" cy="346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458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K:\FOTOKRONIKA 2017\NOC A 2017\program - knihovna\DSC_16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461" y="2564904"/>
            <a:ext cx="6946639" cy="4618776"/>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descr="C:\Users\PULT1\Desktop\nsa2017 fotky\_DSC1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891480"/>
            <a:ext cx="6998354" cy="46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01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07-NOV-2017\1342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9163110"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391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07-NOV-2017\1343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54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547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3600" b="1" dirty="0"/>
              <a:t>POHÁDKOVÉ </a:t>
            </a:r>
            <a:r>
              <a:rPr lang="cs-CZ" sz="3600" b="1" dirty="0" smtClean="0"/>
              <a:t>PODVEČERY</a:t>
            </a:r>
            <a:endParaRPr lang="cs-CZ" sz="3600" dirty="0"/>
          </a:p>
        </p:txBody>
      </p:sp>
      <p:sp>
        <p:nvSpPr>
          <p:cNvPr id="3" name="Zástupný symbol pro obsah 2"/>
          <p:cNvSpPr>
            <a:spLocks noGrp="1"/>
          </p:cNvSpPr>
          <p:nvPr>
            <p:ph idx="1"/>
          </p:nvPr>
        </p:nvSpPr>
        <p:spPr/>
        <p:txBody>
          <a:bodyPr>
            <a:normAutofit/>
          </a:bodyPr>
          <a:lstStyle/>
          <a:p>
            <a:r>
              <a:rPr lang="cs-CZ" dirty="0"/>
              <a:t>Tematicky laděná setkávání rodin s nejmladšími dětmi na společné dramatizací textů pohádek, doplněno písničkami, soutěžemi či loutkovým ztvárněním pohádkového příběhu. Koná se pravidelně jednou měsíčně (úterý odpoledne od 16 hodin v tzv. „pohádkovém koutku“ knihovny). Každý ročník je zaměřen tematicky nejen na významná výročí spisovatelů jako např. Rok Václava Čtvrtka, Rok moderní pohádky – Zdeněk Svěrák a Miloš Macourek, Rok Františka Hrubína atd., </a:t>
            </a:r>
            <a:r>
              <a:rPr lang="cs-CZ" dirty="0" smtClean="0"/>
              <a:t>ale </a:t>
            </a:r>
            <a:r>
              <a:rPr lang="cs-CZ" dirty="0"/>
              <a:t>také aktivně zapojuje samotné rodiny např. „Pohádky naší rodiny, Pohádky do postýlky, Tátovy pohádky, Pohádky naší maminky, Pohádkový dědeček a Pohádková babička. </a:t>
            </a:r>
          </a:p>
        </p:txBody>
      </p:sp>
    </p:spTree>
    <p:extLst>
      <p:ext uri="{BB962C8B-B14F-4D97-AF65-F5344CB8AC3E}">
        <p14:creationId xmlns:p14="http://schemas.microsoft.com/office/powerpoint/2010/main" val="3082177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07-NOV-2017\1343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30597"/>
            <a:ext cx="5098668" cy="632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509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usedství">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Kancelář">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ousedství">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230</TotalTime>
  <Words>601</Words>
  <Application>Microsoft Office PowerPoint</Application>
  <PresentationFormat>Předvádění na obrazovce (4:3)</PresentationFormat>
  <Paragraphs>75</Paragraphs>
  <Slides>56</Slides>
  <Notes>0</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56</vt:i4>
      </vt:variant>
    </vt:vector>
  </HeadingPairs>
  <TitlesOfParts>
    <vt:vector size="61" baseType="lpstr">
      <vt:lpstr>Arial</vt:lpstr>
      <vt:lpstr>Calibri</vt:lpstr>
      <vt:lpstr>Cambria</vt:lpstr>
      <vt:lpstr>Sousedství</vt:lpstr>
      <vt:lpstr>MSPhotoEd.3</vt:lpstr>
      <vt:lpstr>Prezentace aplikace PowerPoint</vt:lpstr>
      <vt:lpstr>Knihovna pro všechny knihovna otevřená rodině</vt:lpstr>
      <vt:lpstr>Prezentace aplikace PowerPoint</vt:lpstr>
      <vt:lpstr>VÍTÁNÍ DO ŽIVOTA S KNÍŽKOU</vt:lpstr>
      <vt:lpstr>Prezentace aplikace PowerPoint</vt:lpstr>
      <vt:lpstr>Prezentace aplikace PowerPoint</vt:lpstr>
      <vt:lpstr>Prezentace aplikace PowerPoint</vt:lpstr>
      <vt:lpstr>POHÁDKOVÉ PODVEČERY</vt:lpstr>
      <vt:lpstr>Prezentace aplikace PowerPoint</vt:lpstr>
      <vt:lpstr>Prezentace aplikace PowerPoint</vt:lpstr>
      <vt:lpstr>POHÁDKOVÁ NEDĚLE NA HRADĚ VALDŠTEJNĚ </vt:lpstr>
      <vt:lpstr>DEN ČTENÁŘŮ NA HRADĚ</vt:lpstr>
      <vt:lpstr>Prezentace aplikace PowerPoint</vt:lpstr>
      <vt:lpstr>KLUB MATÝSEK</vt:lpstr>
      <vt:lpstr>Prezentace aplikace PowerPoint</vt:lpstr>
      <vt:lpstr>BABIČKA A DĚDEČEK DO ŠKOLKY</vt:lpstr>
      <vt:lpstr>Prezentace aplikace PowerPoint</vt:lpstr>
      <vt:lpstr>LOUČENÍ S PŘEDŠKOLÁKY </vt:lpstr>
      <vt:lpstr>Prezentace aplikace PowerPoint</vt:lpstr>
      <vt:lpstr>VÝTVARNÉ TVOŘIVÉ DÍLNY </vt:lpstr>
      <vt:lpstr>Prezentace aplikace PowerPoint</vt:lpstr>
      <vt:lpstr>KNÍŽKA MALOVANÁ ANEB ILUSTRACE NENÍ LEGRACE</vt:lpstr>
      <vt:lpstr>Prezentace aplikace PowerPoint</vt:lpstr>
      <vt:lpstr>TVOŘENÍ S ILUSTRÁTORY</vt:lpstr>
      <vt:lpstr>Prezentace aplikace PowerPoint</vt:lpstr>
      <vt:lpstr>PRVNÍ ČTENÍ – UŽ JSEM ČTENÁŘ</vt:lpstr>
      <vt:lpstr>Prezentace aplikace PowerPoint</vt:lpstr>
      <vt:lpstr>ZPÍVÁME SI S KNÍŽKOU</vt:lpstr>
      <vt:lpstr>VÁNOČNÍ HODINKY</vt:lpstr>
      <vt:lpstr>KNÍŽKA PRO PRVŇÁČKA</vt:lpstr>
      <vt:lpstr>PASOVÁNÍ NA ČTENÁŘE</vt:lpstr>
      <vt:lpstr>DÍLNY PRVNÍHO ČTENÍ V KNIHOVNĚ</vt:lpstr>
      <vt:lpstr>SLAVNOST ABECEDY A ČTENÍ</vt:lpstr>
      <vt:lpstr>Prezentace aplikace PowerPoint</vt:lpstr>
      <vt:lpstr>DRUHÉ A DALŠÍ ČTENÍ</vt:lpstr>
      <vt:lpstr>DÍLNA ČTENÍ S PETROU BRAUNOVOU</vt:lpstr>
      <vt:lpstr>DÍLNA ČTENÍ S MICHAELOU FIŠAROVOU</vt:lpstr>
      <vt:lpstr>OSTATNÍ DÍLNY ČTENÍ</vt:lpstr>
      <vt:lpstr>Prezentace aplikace PowerPoint</vt:lpstr>
      <vt:lpstr>UKÁZKY DALŠÍCH AKTIVIT</vt:lpstr>
      <vt:lpstr>Prezentace aplikace PowerPoint</vt:lpstr>
      <vt:lpstr>UKÁZKY DALŠÍCH AKTIVIT</vt:lpstr>
      <vt:lpstr>UKÁZKY DALŠÍCH AKTIVIT</vt:lpstr>
      <vt:lpstr>JIČÍN MĚSTO POHÁDKY</vt:lpstr>
      <vt:lpstr>POHÁDKOVÉ PODVEČERY</vt:lpstr>
      <vt:lpstr>VÝLETY A DALŠÍ</vt:lpstr>
      <vt:lpstr>Prezentace aplikace PowerPoint</vt:lpstr>
      <vt:lpstr>ČTEME VŠICHNI, VYPRÁVÍ JEN NĚKDO</vt:lpstr>
      <vt:lpstr>Prezentace aplikace PowerPoint</vt:lpstr>
      <vt:lpstr>Prezentace aplikace PowerPoint</vt:lpstr>
      <vt:lpstr>PŘÍRODA NA ZEMI – PLANETA ZEMĚ</vt:lpstr>
      <vt:lpstr>Prezentace aplikace PowerPoint</vt:lpstr>
      <vt:lpstr>BYLA JEDNA HORA</vt:lpstr>
      <vt:lpstr>POHÁDKOVNÍKY V TURNOVĚ</vt:lpstr>
      <vt:lpstr>NOC S ANDERSENEM </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 Kordová</dc:creator>
  <cp:lastModifiedBy>Jan Bartoš</cp:lastModifiedBy>
  <cp:revision>36</cp:revision>
  <dcterms:created xsi:type="dcterms:W3CDTF">2017-11-11T07:20:06Z</dcterms:created>
  <dcterms:modified xsi:type="dcterms:W3CDTF">2017-11-23T08:55:08Z</dcterms:modified>
</cp:coreProperties>
</file>